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64" r:id="rId12"/>
    <p:sldId id="266" r:id="rId13"/>
    <p:sldId id="268" r:id="rId14"/>
    <p:sldId id="291" r:id="rId15"/>
    <p:sldId id="298" r:id="rId16"/>
    <p:sldId id="26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88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2442,2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</a:t>
                    </a:r>
                  </a:p>
                  <a:p>
                    <a:r>
                      <a:rPr lang="ru-RU" dirty="0" smtClean="0"/>
                      <a:t>2747,9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815,5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  <a:endParaRPr lang="ru-RU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845,5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2442.1999999999998</c:v>
                </c:pt>
                <c:pt idx="1">
                  <c:v>2747.9</c:v>
                </c:pt>
                <c:pt idx="2">
                  <c:v>2815.5</c:v>
                </c:pt>
                <c:pt idx="3">
                  <c:v>2845.5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19721,8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</a:t>
                    </a:r>
                  </a:p>
                  <a:p>
                    <a:r>
                      <a:rPr lang="ru-RU" dirty="0" smtClean="0"/>
                      <a:t>5188,4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</a:t>
                    </a:r>
                  </a:p>
                  <a:p>
                    <a:r>
                      <a:rPr lang="ru-RU" dirty="0" smtClean="0"/>
                      <a:t>2579,8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64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</a:p>
                  <a:p>
                    <a:r>
                      <a:rPr lang="ru-RU" dirty="0" smtClean="0"/>
                      <a:t>2488,1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19721.8</c:v>
                </c:pt>
                <c:pt idx="1">
                  <c:v>5188.3999999999996</c:v>
                </c:pt>
                <c:pt idx="2">
                  <c:v>2579.8000000000002</c:v>
                </c:pt>
                <c:pt idx="3">
                  <c:v>2488.1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80964992"/>
        <c:axId val="80979072"/>
        <c:axId val="0"/>
      </c:bar3DChart>
      <c:catAx>
        <c:axId val="80964992"/>
        <c:scaling>
          <c:orientation val="minMax"/>
        </c:scaling>
        <c:delete val="1"/>
        <c:axPos val="b"/>
        <c:majorTickMark val="none"/>
        <c:minorTickMark val="cross"/>
        <c:tickLblPos val="none"/>
        <c:crossAx val="80979072"/>
        <c:crosses val="autoZero"/>
        <c:auto val="1"/>
        <c:lblAlgn val="ctr"/>
        <c:lblOffset val="100"/>
        <c:noMultiLvlLbl val="1"/>
      </c:catAx>
      <c:valAx>
        <c:axId val="8097907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8096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621"/>
          <c:y val="0"/>
          <c:w val="0.34596969823431978"/>
          <c:h val="0.2559195989320515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51680795229047"/>
          <c:y val="6.1279911051741173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dPt>
            <c:idx val="4"/>
            <c:invertIfNegative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Лист1!$A$2:$A$8</c:f>
              <c:strCache>
                <c:ptCount val="5"/>
                <c:pt idx="0">
                  <c:v>факт 2018 года</c:v>
                </c:pt>
                <c:pt idx="1">
                  <c:v>план 2019 года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3016.3</c:v>
                </c:pt>
                <c:pt idx="1">
                  <c:v>2442.1999999999998</c:v>
                </c:pt>
                <c:pt idx="2">
                  <c:v>2747.9</c:v>
                </c:pt>
                <c:pt idx="3">
                  <c:v>2815.5</c:v>
                </c:pt>
                <c:pt idx="4">
                  <c:v>2845.5</c:v>
                </c:pt>
                <c:pt idx="6">
                  <c:v>0</c:v>
                </c:pt>
              </c:numCache>
            </c:numRef>
          </c:val>
        </c:ser>
        <c:shape val="cylinder"/>
        <c:axId val="107723008"/>
        <c:axId val="107732992"/>
        <c:axId val="99903232"/>
      </c:bar3DChart>
      <c:catAx>
        <c:axId val="107723008"/>
        <c:scaling>
          <c:orientation val="minMax"/>
        </c:scaling>
        <c:axPos val="b"/>
        <c:majorTickMark val="none"/>
        <c:tickLblPos val="nextTo"/>
        <c:crossAx val="107732992"/>
        <c:crosses val="autoZero"/>
        <c:auto val="1"/>
        <c:lblAlgn val="ctr"/>
        <c:lblOffset val="100"/>
        <c:noMultiLvlLbl val="1"/>
      </c:catAx>
      <c:valAx>
        <c:axId val="10773299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7723008"/>
        <c:crosses val="autoZero"/>
        <c:crossBetween val="between"/>
      </c:valAx>
      <c:serAx>
        <c:axId val="99903232"/>
        <c:scaling>
          <c:orientation val="minMax"/>
        </c:scaling>
        <c:delete val="1"/>
        <c:axPos val="b"/>
        <c:tickLblPos val="none"/>
        <c:crossAx val="10773299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12"/>
          <c:w val="0.8117714103194897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369.2</c:v>
                </c:pt>
                <c:pt idx="1">
                  <c:v>322</c:v>
                </c:pt>
                <c:pt idx="2">
                  <c:v>340</c:v>
                </c:pt>
                <c:pt idx="3">
                  <c:v>342.2</c:v>
                </c:pt>
                <c:pt idx="4">
                  <c:v>323.89999999999992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07922944"/>
        <c:axId val="107924480"/>
        <c:axId val="0"/>
      </c:bar3DChart>
      <c:catAx>
        <c:axId val="10792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07924480"/>
        <c:crosses val="autoZero"/>
        <c:auto val="1"/>
        <c:lblAlgn val="ctr"/>
        <c:lblOffset val="100"/>
        <c:noMultiLvlLbl val="1"/>
      </c:catAx>
      <c:valAx>
        <c:axId val="107924480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079229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48.9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53.3</c:v>
                </c:pt>
                <c:pt idx="1">
                  <c:v>48.9</c:v>
                </c:pt>
                <c:pt idx="2">
                  <c:v>78.3</c:v>
                </c:pt>
                <c:pt idx="3">
                  <c:v>106</c:v>
                </c:pt>
                <c:pt idx="4">
                  <c:v>114.9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08222336"/>
        <c:axId val="108223872"/>
        <c:axId val="107739776"/>
      </c:bar3DChart>
      <c:catAx>
        <c:axId val="108222336"/>
        <c:scaling>
          <c:orientation val="minMax"/>
        </c:scaling>
        <c:axPos val="b"/>
        <c:majorTickMark val="none"/>
        <c:tickLblPos val="nextTo"/>
        <c:crossAx val="108223872"/>
        <c:crosses val="autoZero"/>
        <c:auto val="1"/>
        <c:lblAlgn val="ctr"/>
        <c:lblOffset val="100"/>
        <c:noMultiLvlLbl val="1"/>
      </c:catAx>
      <c:valAx>
        <c:axId val="10822387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08222336"/>
        <c:crosses val="autoZero"/>
        <c:crossBetween val="between"/>
      </c:valAx>
      <c:serAx>
        <c:axId val="107739776"/>
        <c:scaling>
          <c:orientation val="minMax"/>
        </c:scaling>
        <c:delete val="1"/>
        <c:axPos val="b"/>
        <c:majorTickMark val="cross"/>
        <c:minorTickMark val="cross"/>
        <c:tickLblPos val="none"/>
        <c:crossAx val="108223872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2189375617803068"/>
          <c:y val="2.608455683849732E-3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293,6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1339.6</c:v>
                </c:pt>
                <c:pt idx="1">
                  <c:v>1293.5999999999999</c:v>
                </c:pt>
                <c:pt idx="2">
                  <c:v>1384</c:v>
                </c:pt>
                <c:pt idx="3">
                  <c:v>1384</c:v>
                </c:pt>
                <c:pt idx="4">
                  <c:v>1384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2018</a:t>
                    </a:r>
                  </a:p>
                  <a:p>
                    <a:r>
                      <a:rPr lang="ru-RU" sz="900" dirty="0" err="1" smtClean="0"/>
                      <a:t>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019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08415232"/>
        <c:axId val="108445696"/>
        <c:axId val="0"/>
      </c:bar3DChart>
      <c:catAx>
        <c:axId val="108415232"/>
        <c:scaling>
          <c:orientation val="minMax"/>
        </c:scaling>
        <c:axPos val="b"/>
        <c:numFmt formatCode="General" sourceLinked="1"/>
        <c:majorTickMark val="none"/>
        <c:tickLblPos val="nextTo"/>
        <c:crossAx val="108445696"/>
        <c:crosses val="autoZero"/>
        <c:auto val="1"/>
        <c:lblAlgn val="ctr"/>
        <c:lblOffset val="100"/>
        <c:noMultiLvlLbl val="1"/>
      </c:catAx>
      <c:valAx>
        <c:axId val="1084456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084152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6.1062150322473224E-2"/>
          <c:y val="0.10266917494163502"/>
          <c:w val="0.53674514964024744"/>
          <c:h val="0.79466165011673018"/>
        </c:manualLayout>
      </c:layout>
      <c:pieChart>
        <c:varyColors val="1"/>
        <c:ser>
          <c:idx val="0"/>
          <c:order val="0"/>
          <c:tx>
            <c:strRef>
              <c:f>'Структура расходов по отраслям'!$B$4</c:f>
              <c:strCache>
                <c:ptCount val="1"/>
                <c:pt idx="0">
                  <c:v>2020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5.4280045560301818E-2"/>
                  <c:y val="-0.341362394709352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62,8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23-4F9F-BF6F-9B68E520E5E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2.6761406355237227E-2"/>
                  <c:y val="-8.43369052516152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20,6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23-4F9F-BF6F-9B68E520E5ED}"/>
                </c:ext>
              </c:extLst>
            </c:dLbl>
            <c:dLbl>
              <c:idx val="5"/>
              <c:layout>
                <c:manualLayout>
                  <c:x val="1.8213929094692841E-2"/>
                  <c:y val="-4.9722891123826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23-4F9F-BF6F-9B68E520E5ED}"/>
                </c:ext>
              </c:extLst>
            </c:dLbl>
            <c:dLbl>
              <c:idx val="6"/>
              <c:layout>
                <c:manualLayout>
                  <c:x val="2.6875347191012897E-2"/>
                  <c:y val="-6.74401888041686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12,3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23-4F9F-BF6F-9B68E520E5E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расходов по отраслям'!$A$5:$A$13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безопасностоь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'Структура расходов по отраслям'!$B$5:$B$13</c:f>
              <c:numCache>
                <c:formatCode>0.0</c:formatCode>
                <c:ptCount val="9"/>
                <c:pt idx="0">
                  <c:v>4986.6000000000004</c:v>
                </c:pt>
                <c:pt idx="1">
                  <c:v>81.400000000000006</c:v>
                </c:pt>
                <c:pt idx="2">
                  <c:v>20</c:v>
                </c:pt>
                <c:pt idx="3">
                  <c:v>134.69999999999999</c:v>
                </c:pt>
                <c:pt idx="4">
                  <c:v>1634.6</c:v>
                </c:pt>
                <c:pt idx="5">
                  <c:v>26.2</c:v>
                </c:pt>
                <c:pt idx="6">
                  <c:v>980</c:v>
                </c:pt>
                <c:pt idx="7" formatCode="General">
                  <c:v>20</c:v>
                </c:pt>
                <c:pt idx="8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23-4F9F-BF6F-9B68E520E5ED}"/>
            </c:ext>
          </c:extLst>
        </c:ser>
        <c:dLbls>
          <c:showPercent val="1"/>
        </c:dLbls>
        <c:firstSliceAng val="0"/>
      </c:pieChart>
      <c:spPr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2610713880696356"/>
          <c:y val="1.6516879376516639E-2"/>
          <c:w val="0.35438617554532348"/>
          <c:h val="0.9768744964098456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18"/>
          <c:y val="2.7481475749192328E-2"/>
          <c:w val="0.66791204918829594"/>
          <c:h val="0.6329983168565867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14745.5</c:v>
                </c:pt>
                <c:pt idx="1">
                  <c:v>134.69999999999999</c:v>
                </c:pt>
                <c:pt idx="2">
                  <c:v>134.69999999999999</c:v>
                </c:pt>
                <c:pt idx="3">
                  <c:v>134.69999999999999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83.5</c:v>
                </c:pt>
                <c:pt idx="1">
                  <c:v>81.599999999999994</c:v>
                </c:pt>
                <c:pt idx="2">
                  <c:v>83.1</c:v>
                </c:pt>
                <c:pt idx="3">
                  <c:v>88.2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4892.8</c:v>
                </c:pt>
                <c:pt idx="1">
                  <c:v>4972.1000000000004</c:v>
                </c:pt>
                <c:pt idx="2">
                  <c:v>2362</c:v>
                </c:pt>
                <c:pt idx="3">
                  <c:v>2265.1999999999998</c:v>
                </c:pt>
              </c:numCache>
            </c:numRef>
          </c:val>
        </c:ser>
        <c:gapWidth val="95"/>
        <c:gapDepth val="95"/>
        <c:shape val="cylinder"/>
        <c:axId val="113325952"/>
        <c:axId val="113327488"/>
        <c:axId val="0"/>
      </c:bar3DChart>
      <c:catAx>
        <c:axId val="113325952"/>
        <c:scaling>
          <c:orientation val="minMax"/>
        </c:scaling>
        <c:axPos val="b"/>
        <c:majorTickMark val="none"/>
        <c:tickLblPos val="nextTo"/>
        <c:crossAx val="113327488"/>
        <c:crosses val="autoZero"/>
        <c:auto val="1"/>
        <c:lblAlgn val="ctr"/>
        <c:lblOffset val="100"/>
        <c:noMultiLvlLbl val="1"/>
      </c:catAx>
      <c:valAx>
        <c:axId val="1133274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13325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340768"/>
            <a:ext cx="11449272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СЕМИЧАНСКОГО СЕЛЬСКОГО ПОСЕЛЕНИЯ ДУБОВСКОГО 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Семичанского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2926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27774,4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9947,5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35824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Динамика поступлений налога на доходы физических лиц в местный бюджет </a:t>
            </a:r>
            <a:endParaRPr lang="ru-RU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015" y="1600200"/>
            <a:ext cx="7053970" cy="4708525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357422" y="2428868"/>
          <a:ext cx="6607066" cy="416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00496" y="1071546"/>
          <a:ext cx="464347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2019-2022годы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19 721,8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188,4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2 579,8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2 488,1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4 892,8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4 972,1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2 362,0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2 265,2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81,6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14 745,5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928662" y="285728"/>
            <a:ext cx="7477051" cy="768350"/>
            <a:chOff x="73" y="142"/>
            <a:chExt cx="5564" cy="484"/>
          </a:xfrm>
        </p:grpSpPr>
        <p:pic>
          <p:nvPicPr>
            <p:cNvPr id="21510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142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000" dirty="0"/>
                <a:t>Структура расходов бюджета по отраслям в </a:t>
              </a:r>
              <a:r>
                <a:rPr lang="ru-RU" sz="2000" dirty="0" smtClean="0"/>
                <a:t>2020 </a:t>
              </a:r>
              <a:r>
                <a:rPr lang="ru-RU" sz="2000" dirty="0"/>
                <a:t>году</a:t>
              </a:r>
            </a:p>
          </p:txBody>
        </p:sp>
      </p:grp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4832664"/>
              </p:ext>
            </p:extLst>
          </p:nvPr>
        </p:nvGraphicFramePr>
        <p:xfrm>
          <a:off x="571472" y="1000108"/>
          <a:ext cx="814393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Доля муниципальных программ в общем объеме расходов , запланированных на реализацию муниципальных программ Семичанского сельского поселения в 2020  году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 1,9%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61,9%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 18,2%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12,0%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356992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 3,3%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0,1%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 транспортной системы  1,7%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0,5%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от чрезвычайных ситуаций  0,1%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2571768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 0,1%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 0,2%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2019-2022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Семичанского сельского поселения , а именно: проекта бюджета поселения на предстоящий 2020 год и на плановый период 2021 и 2022 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Дубовском районе и  Семичанском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392392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0"/>
            <a:ext cx="6010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2020 год и на плановый период 2021 и 2022 годов (Постановление Администрации Семичанского сельского поселения от 14.08.2019 № 83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Семичанского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2020-2022 годы (Администрации Семичанского сельского поселения Постановление от 28.10.2019 № 116)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Семичанского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2020 год и плановый период 2021 и 2022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2020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5 395,3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5 333,6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2 747,9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2 815,5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2 845,5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2 579,8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2 488,1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936,3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5 395,3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5 333,6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2020 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 7 938,1 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7 938,1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857362"/>
          <a:ext cx="3714776" cy="455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647,0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340,0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1462,3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5,0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5 </a:t>
                      </a:r>
                      <a:r>
                        <a:rPr lang="ru-RU" sz="1600" baseline="0" dirty="0" smtClean="0"/>
                        <a:t>188,4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3,0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290,6</a:t>
                      </a:r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5214942" y="1857362"/>
          <a:ext cx="3643338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4986,6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</a:t>
                      </a:r>
                      <a:r>
                        <a:rPr lang="ru-RU" dirty="0" smtClean="0"/>
                        <a:t>980,0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1 </a:t>
                      </a:r>
                      <a:r>
                        <a:rPr lang="ru-RU" dirty="0" smtClean="0"/>
                        <a:t>634,6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52,8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81,4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134,7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26,2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Семичанского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2661</TotalTime>
  <Words>956</Words>
  <Application>Microsoft Office PowerPoint</Application>
  <PresentationFormat>Экран (4:3)</PresentationFormat>
  <Paragraphs>202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2020-2022 годы</vt:lpstr>
      <vt:lpstr>Основные параметры местного бюджета на 2020 год</vt:lpstr>
      <vt:lpstr>Динамика доходов бюджета  Семичанского сельского поселения </vt:lpstr>
      <vt:lpstr>Слайд 10</vt:lpstr>
      <vt:lpstr>Налоговые и неналоговые доходы местного бюджета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2019-2022годы </vt:lpstr>
      <vt:lpstr>Слайд 15</vt:lpstr>
      <vt:lpstr>Доля муниципальных программ в общем объеме расходов , запланированных на реализацию муниципальных программ Семичанского сельского поселения в 2020  году</vt:lpstr>
      <vt:lpstr>Структура Безвозмездных поступлений (в сопоставимых условиях) в 2019-2022 годах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1</cp:lastModifiedBy>
  <cp:revision>260</cp:revision>
  <dcterms:created xsi:type="dcterms:W3CDTF">2015-12-04T10:25:22Z</dcterms:created>
  <dcterms:modified xsi:type="dcterms:W3CDTF">2019-12-31T07:00:49Z</dcterms:modified>
</cp:coreProperties>
</file>