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2" r:id="rId3"/>
    <p:sldId id="283" r:id="rId4"/>
    <p:sldId id="257" r:id="rId5"/>
    <p:sldId id="285" r:id="rId6"/>
    <p:sldId id="286" r:id="rId7"/>
    <p:sldId id="259" r:id="rId8"/>
    <p:sldId id="287" r:id="rId9"/>
    <p:sldId id="260" r:id="rId10"/>
    <p:sldId id="261" r:id="rId11"/>
    <p:sldId id="262" r:id="rId12"/>
    <p:sldId id="263" r:id="rId13"/>
    <p:sldId id="264" r:id="rId14"/>
    <p:sldId id="288" r:id="rId15"/>
    <p:sldId id="281" r:id="rId16"/>
    <p:sldId id="266" r:id="rId17"/>
    <p:sldId id="268" r:id="rId18"/>
    <p:sldId id="291" r:id="rId19"/>
    <p:sldId id="289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59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2018г</a:t>
                    </a:r>
                  </a:p>
                  <a:p>
                    <a:r>
                      <a:rPr lang="ru-RU" dirty="0" smtClean="0"/>
                      <a:t>2532,8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2183,2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151,9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  <a:endParaRPr lang="ru-RU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214,1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2532.8000000000002</c:v>
                </c:pt>
                <c:pt idx="1">
                  <c:v>2183.1999999999998</c:v>
                </c:pt>
                <c:pt idx="2">
                  <c:v>2151.9</c:v>
                </c:pt>
                <c:pt idx="3">
                  <c:v>2214.1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2018г</a:t>
                    </a:r>
                  </a:p>
                  <a:p>
                    <a:r>
                      <a:rPr lang="ru-RU" dirty="0" smtClean="0"/>
                      <a:t>13326,8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19516,3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ru-RU" dirty="0" smtClean="0"/>
                      <a:t>2071,5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2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1798,5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13326.8</c:v>
                </c:pt>
                <c:pt idx="1">
                  <c:v>19516.3</c:v>
                </c:pt>
                <c:pt idx="2">
                  <c:v>2071.5</c:v>
                </c:pt>
                <c:pt idx="3">
                  <c:v>1798.5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107633280"/>
        <c:axId val="107671936"/>
        <c:axId val="0"/>
      </c:bar3DChart>
      <c:catAx>
        <c:axId val="107633280"/>
        <c:scaling>
          <c:orientation val="minMax"/>
        </c:scaling>
        <c:delete val="1"/>
        <c:axPos val="b"/>
        <c:majorTickMark val="none"/>
        <c:minorTickMark val="cross"/>
        <c:tickLblPos val="none"/>
        <c:crossAx val="107671936"/>
        <c:crosses val="autoZero"/>
        <c:auto val="1"/>
        <c:lblAlgn val="ctr"/>
        <c:lblOffset val="100"/>
        <c:noMultiLvlLbl val="1"/>
      </c:catAx>
      <c:valAx>
        <c:axId val="10767193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0763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565"/>
          <c:y val="0"/>
          <c:w val="0.3459696982343195"/>
          <c:h val="0.2559195989320514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431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СДК 2019</c:v>
                </c:pt>
                <c:pt idx="1">
                  <c:v>СДК 2020</c:v>
                </c:pt>
                <c:pt idx="2">
                  <c:v>СДК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1107.5999999999999</c:v>
                </c:pt>
                <c:pt idx="1">
                  <c:v>660.1</c:v>
                </c:pt>
                <c:pt idx="2">
                  <c:v>660.1</c:v>
                </c:pt>
              </c:numCache>
            </c:numRef>
          </c:val>
        </c:ser>
        <c:gapWidth val="100"/>
        <c:axId val="193966848"/>
        <c:axId val="194262144"/>
      </c:barChart>
      <c:catAx>
        <c:axId val="193966848"/>
        <c:scaling>
          <c:orientation val="minMax"/>
        </c:scaling>
        <c:axPos val="b"/>
        <c:tickLblPos val="nextTo"/>
        <c:crossAx val="194262144"/>
        <c:crosses val="autoZero"/>
        <c:auto val="1"/>
        <c:lblAlgn val="ctr"/>
        <c:lblOffset val="100"/>
      </c:catAx>
      <c:valAx>
        <c:axId val="194262144"/>
        <c:scaling>
          <c:orientation val="minMax"/>
        </c:scaling>
        <c:axPos val="l"/>
        <c:majorGridlines/>
        <c:numFmt formatCode="General" sourceLinked="1"/>
        <c:tickLblPos val="nextTo"/>
        <c:crossAx val="19396684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1011.4</c:v>
                </c:pt>
                <c:pt idx="1">
                  <c:v>1107.5999999999999</c:v>
                </c:pt>
                <c:pt idx="2">
                  <c:v>660.1</c:v>
                </c:pt>
                <c:pt idx="3">
                  <c:v>660.1</c:v>
                </c:pt>
              </c:numCache>
            </c:numRef>
          </c:val>
        </c:ser>
        <c:shape val="box"/>
        <c:axId val="193592320"/>
        <c:axId val="193610496"/>
        <c:axId val="193979712"/>
      </c:bar3DChart>
      <c:catAx>
        <c:axId val="193592320"/>
        <c:scaling>
          <c:orientation val="minMax"/>
        </c:scaling>
        <c:delete val="1"/>
        <c:axPos val="b"/>
        <c:majorTickMark val="cross"/>
        <c:minorTickMark val="cross"/>
        <c:tickLblPos val="none"/>
        <c:crossAx val="193610496"/>
        <c:crosses val="autoZero"/>
        <c:auto val="1"/>
        <c:lblAlgn val="ctr"/>
        <c:lblOffset val="100"/>
        <c:noMultiLvlLbl val="1"/>
      </c:catAx>
      <c:valAx>
        <c:axId val="19361049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93592320"/>
        <c:crosses val="autoZero"/>
        <c:crossBetween val="between"/>
      </c:valAx>
      <c:serAx>
        <c:axId val="193979712"/>
        <c:scaling>
          <c:orientation val="minMax"/>
        </c:scaling>
        <c:delete val="1"/>
        <c:axPos val="b"/>
        <c:majorTickMark val="cross"/>
        <c:minorTickMark val="cross"/>
        <c:tickLblPos val="none"/>
        <c:crossAx val="193610496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01"/>
          <c:y val="2.7481475749192311E-2"/>
          <c:w val="0.66791204918829594"/>
          <c:h val="0.63299831685658592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10116.4</c:v>
                </c:pt>
                <c:pt idx="1">
                  <c:v>15075</c:v>
                </c:pt>
                <c:pt idx="2">
                  <c:v>55.4</c:v>
                </c:pt>
                <c:pt idx="3">
                  <c:v>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77.3</c:v>
                </c:pt>
                <c:pt idx="1">
                  <c:v>76.7</c:v>
                </c:pt>
                <c:pt idx="2">
                  <c:v>79.5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3077.7</c:v>
                </c:pt>
                <c:pt idx="1">
                  <c:v>4364.6000000000004</c:v>
                </c:pt>
                <c:pt idx="2">
                  <c:v>1936.6</c:v>
                </c:pt>
                <c:pt idx="3">
                  <c:v>1742.9</c:v>
                </c:pt>
              </c:numCache>
            </c:numRef>
          </c:val>
        </c:ser>
        <c:gapWidth val="95"/>
        <c:gapDepth val="95"/>
        <c:shape val="cylinder"/>
        <c:axId val="193585536"/>
        <c:axId val="193587072"/>
        <c:axId val="0"/>
      </c:bar3DChart>
      <c:catAx>
        <c:axId val="193585536"/>
        <c:scaling>
          <c:orientation val="minMax"/>
        </c:scaling>
        <c:axPos val="b"/>
        <c:majorTickMark val="none"/>
        <c:tickLblPos val="nextTo"/>
        <c:crossAx val="193587072"/>
        <c:crosses val="autoZero"/>
        <c:auto val="1"/>
        <c:lblAlgn val="ctr"/>
        <c:lblOffset val="100"/>
        <c:noMultiLvlLbl val="1"/>
      </c:catAx>
      <c:valAx>
        <c:axId val="1935870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93585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0485843783415956"/>
          <c:y val="3.0086217254416181E-2"/>
          <c:w val="0.89128353747448263"/>
          <c:h val="0.659972610186257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 smtClean="0"/>
                      <a:t>2018 </a:t>
                    </a:r>
                    <a:r>
                      <a:rPr lang="ru-RU" sz="900" dirty="0" smtClean="0"/>
                      <a:t>г</a:t>
                    </a:r>
                  </a:p>
                  <a:p>
                    <a:pPr>
                      <a:defRPr sz="900"/>
                    </a:pPr>
                    <a:r>
                      <a:rPr lang="ru-RU" sz="900" dirty="0" smtClean="0"/>
                      <a:t>3077,7</a:t>
                    </a:r>
                    <a:endParaRPr lang="ru-RU" sz="900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sz="1200" dirty="0" smtClean="0"/>
                      <a:t>2018</a:t>
                    </a:r>
                    <a:endParaRPr lang="ru-RU" sz="1200" dirty="0" smtClean="0"/>
                  </a:p>
                  <a:p>
                    <a:r>
                      <a:rPr lang="ru-RU" dirty="0" smtClean="0"/>
                      <a:t>77,3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6.1728395061728392E-3"/>
                  <c:y val="7.407381484812562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2018г</a:t>
                    </a:r>
                    <a:endParaRPr lang="ru-RU" sz="1200" dirty="0" smtClean="0"/>
                  </a:p>
                  <a:p>
                    <a:r>
                      <a:rPr lang="ru-RU" dirty="0" smtClean="0"/>
                      <a:t>10116,4</a:t>
                    </a:r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2016 г</a:t>
                    </a:r>
                  </a:p>
                  <a:p>
                    <a:r>
                      <a:rPr lang="ru-RU" smtClean="0"/>
                      <a:t>950,0</a:t>
                    </a:r>
                    <a:endParaRPr lang="ru-RU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</c:dLbls>
          <c:trendline>
            <c:trendlineType val="linear"/>
          </c:trendline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3077.7</c:v>
                </c:pt>
                <c:pt idx="1">
                  <c:v>77.099999999999994</c:v>
                </c:pt>
                <c:pt idx="2">
                  <c:v>10116.4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2019г</a:t>
                    </a:r>
                    <a:endParaRPr lang="ru-RU" dirty="0" smtClean="0"/>
                  </a:p>
                  <a:p>
                    <a:r>
                      <a:rPr lang="ru-RU" dirty="0" smtClean="0"/>
                      <a:t>4364,6</a:t>
                    </a:r>
                    <a:endParaRPr lang="ru-RU" dirty="0" smtClean="0"/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76,7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  <a:endParaRPr lang="ru-RU" sz="900" dirty="0" smtClean="0"/>
                  </a:p>
                  <a:p>
                    <a:r>
                      <a:rPr lang="ru-RU" dirty="0" smtClean="0"/>
                      <a:t>15075,0</a:t>
                    </a:r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4364.6000000000004</c:v>
                </c:pt>
                <c:pt idx="1">
                  <c:v>76.7</c:v>
                </c:pt>
                <c:pt idx="2">
                  <c:v>15075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тыс.рублей2</c:v>
                </c:pt>
              </c:strCache>
            </c:strRef>
          </c:tx>
          <c:dLbls>
            <c:dLbl>
              <c:idx val="0"/>
              <c:layout>
                <c:manualLayout>
                  <c:x val="-4.6296296296296433E-3"/>
                  <c:y val="-1.728408455069079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  <a:endParaRPr lang="ru-RU" sz="900" dirty="0" smtClean="0"/>
                  </a:p>
                  <a:p>
                    <a:r>
                      <a:rPr lang="ru-RU" sz="900" dirty="0" smtClean="0"/>
                      <a:t>1936,6</a:t>
                    </a:r>
                    <a:endParaRPr lang="ru-RU" sz="900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dirty="0" smtClean="0"/>
                      <a:t>2020</a:t>
                    </a:r>
                    <a:endParaRPr lang="ru-RU" dirty="0" smtClean="0"/>
                  </a:p>
                  <a:p>
                    <a:r>
                      <a:rPr lang="ru-RU" dirty="0" smtClean="0"/>
                      <a:t>79,5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4.6296296296296433E-3"/>
                  <c:y val="-4.938254323208372E-3"/>
                </c:manualLayout>
              </c:layout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dirty="0" smtClean="0"/>
                      <a:t>2020г</a:t>
                    </a:r>
                    <a:endParaRPr lang="ru-RU" dirty="0" smtClean="0"/>
                  </a:p>
                  <a:p>
                    <a:r>
                      <a:rPr lang="ru-RU" dirty="0" smtClean="0"/>
                      <a:t>55,4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1936.6</c:v>
                </c:pt>
                <c:pt idx="1">
                  <c:v>79.5</c:v>
                </c:pt>
                <c:pt idx="2">
                  <c:v>55.4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тыс.рублей3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2021г</a:t>
                    </a:r>
                    <a:endParaRPr lang="ru-RU" dirty="0" smtClean="0"/>
                  </a:p>
                  <a:p>
                    <a:r>
                      <a:rPr lang="ru-RU" dirty="0" smtClean="0"/>
                      <a:t>1742,9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ru-RU" dirty="0" smtClean="0"/>
                  </a:p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2021г</a:t>
                    </a:r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ru-RU" dirty="0" smtClean="0"/>
                      <a:t>55,4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1742.9</c:v>
                </c:pt>
                <c:pt idx="1">
                  <c:v>0.2</c:v>
                </c:pt>
                <c:pt idx="2">
                  <c:v>55.4</c:v>
                </c:pt>
              </c:numCache>
            </c:numRef>
          </c:val>
        </c:ser>
        <c:gapWidth val="100"/>
        <c:axId val="193827200"/>
        <c:axId val="193828736"/>
      </c:barChart>
      <c:catAx>
        <c:axId val="193827200"/>
        <c:scaling>
          <c:orientation val="minMax"/>
        </c:scaling>
        <c:axPos val="b"/>
        <c:tickLblPos val="nextTo"/>
        <c:crossAx val="193828736"/>
        <c:crosses val="autoZero"/>
        <c:auto val="1"/>
        <c:lblAlgn val="ctr"/>
        <c:lblOffset val="100"/>
      </c:catAx>
      <c:valAx>
        <c:axId val="193828736"/>
        <c:scaling>
          <c:orientation val="minMax"/>
        </c:scaling>
        <c:axPos val="l"/>
        <c:minorGridlines/>
        <c:numFmt formatCode="General" sourceLinked="1"/>
        <c:tickLblPos val="nextTo"/>
        <c:crossAx val="1938272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16"/>
          <c:y val="0.11344589170896864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2017 года</c:v>
                </c:pt>
                <c:pt idx="1">
                  <c:v>план 2018 года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4984.5</c:v>
                </c:pt>
                <c:pt idx="1">
                  <c:v>2532.8000000000002</c:v>
                </c:pt>
                <c:pt idx="2">
                  <c:v>2183.1999999999998</c:v>
                </c:pt>
                <c:pt idx="3">
                  <c:v>2151.9</c:v>
                </c:pt>
                <c:pt idx="4">
                  <c:v>2214.1</c:v>
                </c:pt>
                <c:pt idx="6">
                  <c:v>0</c:v>
                </c:pt>
              </c:numCache>
            </c:numRef>
          </c:val>
        </c:ser>
        <c:shape val="cylinder"/>
        <c:axId val="195234048"/>
        <c:axId val="195248128"/>
        <c:axId val="193758528"/>
      </c:bar3DChart>
      <c:catAx>
        <c:axId val="195234048"/>
        <c:scaling>
          <c:orientation val="minMax"/>
        </c:scaling>
        <c:axPos val="b"/>
        <c:majorTickMark val="none"/>
        <c:tickLblPos val="nextTo"/>
        <c:crossAx val="195248128"/>
        <c:crosses val="autoZero"/>
        <c:auto val="1"/>
        <c:lblAlgn val="ctr"/>
        <c:lblOffset val="100"/>
        <c:noMultiLvlLbl val="1"/>
      </c:catAx>
      <c:valAx>
        <c:axId val="19524812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95234048"/>
        <c:crosses val="autoZero"/>
        <c:crossBetween val="between"/>
      </c:valAx>
      <c:serAx>
        <c:axId val="193758528"/>
        <c:scaling>
          <c:orientation val="minMax"/>
        </c:scaling>
        <c:delete val="1"/>
        <c:axPos val="b"/>
        <c:tickLblPos val="none"/>
        <c:crossAx val="19524812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6878E-3"/>
          <c:y val="0"/>
          <c:w val="0.990576168396696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Арендная плата за земли после разграничения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13.411506046170759</c:v>
                </c:pt>
                <c:pt idx="1">
                  <c:v>5.6614144375228994</c:v>
                </c:pt>
                <c:pt idx="2">
                  <c:v>2.2398314400879453</c:v>
                </c:pt>
                <c:pt idx="3">
                  <c:v>59.261634298277762</c:v>
                </c:pt>
                <c:pt idx="4">
                  <c:v>0.28398680835470896</c:v>
                </c:pt>
                <c:pt idx="5">
                  <c:v>6.320996702088677</c:v>
                </c:pt>
                <c:pt idx="6">
                  <c:v>12.797728105533155</c:v>
                </c:pt>
                <c:pt idx="7">
                  <c:v>2.290216196408941E-2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32E-2"/>
          <c:y val="6.7894298108218648E-2"/>
          <c:w val="0.95370370370370372"/>
          <c:h val="0.9262478164605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04E-3"/>
                  <c:y val="8.091706001348626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14,2%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55,9%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2530864197530895E-2"/>
                  <c:y val="0.391099123398516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5.2469257315057839E-2"/>
                  <c:y val="0.188806473364801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20,1%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  <a:r>
                      <a:rPr lang="ru-RU" dirty="0" smtClean="0"/>
                      <a:t>имущество </a:t>
                    </a:r>
                    <a:r>
                      <a:rPr lang="ru-RU" dirty="0" smtClean="0"/>
                      <a:t>физических лиц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3,5%</a:t>
                    </a:r>
                  </a:p>
                  <a:p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6.48148148148148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</a:t>
                    </a:r>
                    <a:r>
                      <a:rPr lang="ru-RU" dirty="0" err="1" smtClean="0"/>
                      <a:t>х</a:t>
                    </a:r>
                    <a:r>
                      <a:rPr lang="ru-RU" baseline="0" dirty="0" smtClean="0"/>
                      <a:t> налог 6,0%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305.60000000000002</c:v>
                </c:pt>
                <c:pt idx="1">
                  <c:v>1277.9000000000001</c:v>
                </c:pt>
                <c:pt idx="2">
                  <c:v>6.4</c:v>
                </c:pt>
                <c:pt idx="3">
                  <c:v>433.2</c:v>
                </c:pt>
                <c:pt idx="4">
                  <c:v>0.5</c:v>
                </c:pt>
                <c:pt idx="5">
                  <c:v>128.30000000000001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196"/>
          <c:w val="0.811771410319488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511.2</c:v>
                </c:pt>
                <c:pt idx="1">
                  <c:v>416.5</c:v>
                </c:pt>
                <c:pt idx="2">
                  <c:v>292.8</c:v>
                </c:pt>
                <c:pt idx="3">
                  <c:v>305.60000000000002</c:v>
                </c:pt>
                <c:pt idx="4">
                  <c:v>323.89999999999986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72882048"/>
        <c:axId val="72883584"/>
        <c:axId val="0"/>
      </c:bar3DChart>
      <c:catAx>
        <c:axId val="728820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72883584"/>
        <c:crosses val="autoZero"/>
        <c:auto val="1"/>
        <c:lblAlgn val="ctr"/>
        <c:lblOffset val="100"/>
        <c:noMultiLvlLbl val="1"/>
      </c:catAx>
      <c:valAx>
        <c:axId val="72883584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7288204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60.3</c:v>
                </c:pt>
                <c:pt idx="1">
                  <c:v>76</c:v>
                </c:pt>
                <c:pt idx="2">
                  <c:v>48.9</c:v>
                </c:pt>
                <c:pt idx="3">
                  <c:v>75.5</c:v>
                </c:pt>
                <c:pt idx="4">
                  <c:v>88.4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72919296"/>
        <c:axId val="72925184"/>
        <c:axId val="73157248"/>
      </c:bar3DChart>
      <c:catAx>
        <c:axId val="72919296"/>
        <c:scaling>
          <c:orientation val="minMax"/>
        </c:scaling>
        <c:axPos val="b"/>
        <c:majorTickMark val="none"/>
        <c:tickLblPos val="nextTo"/>
        <c:crossAx val="72925184"/>
        <c:crosses val="autoZero"/>
        <c:auto val="1"/>
        <c:lblAlgn val="ctr"/>
        <c:lblOffset val="100"/>
        <c:noMultiLvlLbl val="1"/>
      </c:catAx>
      <c:valAx>
        <c:axId val="729251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72919296"/>
        <c:crosses val="autoZero"/>
        <c:crossBetween val="between"/>
      </c:valAx>
      <c:serAx>
        <c:axId val="73157248"/>
        <c:scaling>
          <c:orientation val="minMax"/>
        </c:scaling>
        <c:delete val="1"/>
        <c:axPos val="b"/>
        <c:majorTickMark val="cross"/>
        <c:minorTickMark val="cross"/>
        <c:tickLblPos val="none"/>
        <c:crossAx val="7292518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889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1379.3</c:v>
                </c:pt>
                <c:pt idx="1">
                  <c:v>1311.2</c:v>
                </c:pt>
                <c:pt idx="2">
                  <c:v>1293.8</c:v>
                </c:pt>
                <c:pt idx="3">
                  <c:v>1202.4000000000001</c:v>
                </c:pt>
                <c:pt idx="4">
                  <c:v>1210.8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2017ф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8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16927104"/>
        <c:axId val="116941184"/>
        <c:axId val="0"/>
      </c:bar3DChart>
      <c:catAx>
        <c:axId val="116927104"/>
        <c:scaling>
          <c:orientation val="minMax"/>
        </c:scaling>
        <c:axPos val="b"/>
        <c:numFmt formatCode="General" sourceLinked="1"/>
        <c:majorTickMark val="none"/>
        <c:tickLblPos val="nextTo"/>
        <c:crossAx val="116941184"/>
        <c:crosses val="autoZero"/>
        <c:auto val="1"/>
        <c:lblAlgn val="ctr"/>
        <c:lblOffset val="100"/>
        <c:noMultiLvlLbl val="1"/>
      </c:catAx>
      <c:valAx>
        <c:axId val="1169411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692710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73"/>
          <c:y val="0"/>
          <c:w val="0.61002916393871165"/>
          <c:h val="0.94364647407845215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13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13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31.079650054577151</c:v>
                </c:pt>
                <c:pt idx="1">
                  <c:v>21.269153667135193</c:v>
                </c:pt>
                <c:pt idx="2">
                  <c:v>81.181038973339</c:v>
                </c:pt>
                <c:pt idx="3">
                  <c:v>82.168668693615118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386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641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386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953104420607793E-2"/>
                  <c:y val="-6.4825994100664419E-2"/>
                </c:manualLayout>
              </c:layout>
              <c:showVal val="1"/>
            </c:dLbl>
            <c:dLbl>
              <c:idx val="1"/>
              <c:layout>
                <c:manualLayout>
                  <c:x val="4.0546856841712733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2.162499031558014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5140609262817736E-2"/>
                  <c:y val="-7.9952059390819424E-2"/>
                </c:manualLayout>
              </c:layout>
              <c:showVal val="1"/>
            </c:dLbl>
            <c:numFmt formatCode="#,##0.0" sourceLinked="0"/>
            <c:spPr>
              <a:ln w="19050"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7.3855644797793024E-2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0.30085314130865687</c:v>
                </c:pt>
                <c:pt idx="1">
                  <c:v>0.25530542178391213</c:v>
                </c:pt>
                <c:pt idx="2">
                  <c:v>1.3117393569162286</c:v>
                </c:pt>
                <c:pt idx="3">
                  <c:v>1.3806509495090464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-1.3515618947237585E-2"/>
                  <c:y val="-6.4825994100664391E-2"/>
                </c:manualLayout>
              </c:layout>
              <c:showVal val="1"/>
            </c:dLbl>
            <c:dLbl>
              <c:idx val="3"/>
              <c:layout>
                <c:manualLayout>
                  <c:x val="2.7031237894475386E-3"/>
                  <c:y val="-9.0756391740930656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1,3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62.027337449699424</c:v>
                </c:pt>
                <c:pt idx="1">
                  <c:v>72.498905504735148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4.1898418736436634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437485473370317E-2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898418736436523E-2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9195294946988979E-2"/>
                  <c:y val="-9.0756391740930656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txPr>
              <a:bodyPr anchor="t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8.6888993879756501E-2</c:v>
                </c:pt>
                <c:pt idx="1">
                  <c:v>9.2168022304661409E-2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0996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5.4924705256241078</c:v>
                </c:pt>
                <c:pt idx="1">
                  <c:v>5.1042650752321483</c:v>
                </c:pt>
                <c:pt idx="2">
                  <c:v>15.629587536108346</c:v>
                </c:pt>
                <c:pt idx="3">
                  <c:v>16.450680356875843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0.28673367980319642</c:v>
                </c:pt>
                <c:pt idx="1">
                  <c:v>0.24332357888430614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299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29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0.23351417105184558</c:v>
                </c:pt>
                <c:pt idx="1">
                  <c:v>9.2168022304661409E-2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564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6948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804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91103360"/>
        <c:axId val="191104896"/>
        <c:axId val="0"/>
      </c:bar3DChart>
      <c:catAx>
        <c:axId val="1911033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91104896"/>
        <c:crosses val="autoZero"/>
        <c:auto val="1"/>
        <c:lblAlgn val="ctr"/>
        <c:lblOffset val="100"/>
      </c:catAx>
      <c:valAx>
        <c:axId val="19110489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91103360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2260341470516365"/>
          <c:y val="4.9480779518116802E-2"/>
          <c:w val="0.24901378550563799"/>
          <c:h val="0.83189071392306024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1E-2"/>
                  <c:y val="-6.0661545197627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87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"/>
                  <c:y val="-7.83546949010866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97,3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2,1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0104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4508</c:v>
                </c:pt>
                <c:pt idx="2">
                  <c:v>97.3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Семичанского сельского поселения Дубовского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(постановление Администрации Семичанского сельского поселения от 02.07.2017 № 103)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местного бюджета и сокращению муниципального долга до 2020 года  (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постановление Администрации Семичанского сельского поселения от 16.10.2018 № 135</a:t>
          </a:r>
          <a:r>
            <a:rPr lang="ru-RU" sz="1400" b="1" i="1" dirty="0" smtClean="0"/>
            <a:t>)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 (постановление Администрации Семичанского сельского поселения от 16.07.2018 № 106)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4DAB4040-5448-4E3B-85FC-40076C5E0C04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отмене с 1 января очередного финансового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 местного самоуправления (за исключением вопросов, указанных в ч.1 ст. 14.1 Федерального закона от 06.10.2003 года № 131-ФЗ) (постановление Администрации Семичанского сельского поселения от 26.07.2017 № 90)</a:t>
          </a:r>
          <a:endParaRPr lang="ru-RU" sz="1400" dirty="0"/>
        </a:p>
      </dgm:t>
    </dgm:pt>
    <dgm:pt modelId="{3D60898C-72CF-4973-9015-EF157F4C01FE}" type="parTrans" cxnId="{365EED55-E893-4B85-AAF2-9E7CD3FBAAC5}">
      <dgm:prSet/>
      <dgm:spPr/>
      <dgm:t>
        <a:bodyPr/>
        <a:lstStyle/>
        <a:p>
          <a:endParaRPr lang="ru-RU"/>
        </a:p>
      </dgm:t>
    </dgm:pt>
    <dgm:pt modelId="{3CAAC3D6-4083-4B78-BB98-704AD1555859}" type="sibTrans" cxnId="{365EED55-E893-4B85-AAF2-9E7CD3FBAAC5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4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4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2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2" presStyleCnt="4" custScaleX="98954" custScaleY="264550" custLinFactNeighborX="262" custLinFactNeighborY="-6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3" presStyleCnt="4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3" presStyleCnt="4" custScaleX="96503" custScaleY="176917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365EED55-E893-4B85-AAF2-9E7CD3FBAAC5}" srcId="{B782FD21-6C09-4BC0-934D-3C01247185B7}" destId="{4DAB4040-5448-4E3B-85FC-40076C5E0C04}" srcOrd="0" destOrd="0" parTransId="{3D60898C-72CF-4973-9015-EF157F4C01FE}" sibTransId="{3CAAC3D6-4083-4B78-BB98-704AD1555859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0A81874-1AA3-4EAB-A7E4-AC34AF1B123B}" type="presOf" srcId="{B782FD21-6C09-4BC0-934D-3C01247185B7}" destId="{9B6A0A72-3C0F-4B82-A7E6-2BA4A15A1DC4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2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3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0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4A58DE5A-509D-4A58-93ED-B1E29632479A}" type="presOf" srcId="{4DAB4040-5448-4E3B-85FC-40076C5E0C04}" destId="{9A9BA3CA-42DC-4E24-BA14-1B2C342C1B46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6D1AC674-BD47-4113-AD9A-176167F89194}" type="presParOf" srcId="{6CDFB346-5AE3-475E-BC66-186028DEC05D}" destId="{C452401A-080E-446F-8B74-994BE4F30FB4}" srcOrd="4" destOrd="0" presId="urn:microsoft.com/office/officeart/2005/8/layout/chevron2"/>
    <dgm:cxn modelId="{11A9F16A-EAD3-4362-A27B-A3F3AB15EB65}" type="presParOf" srcId="{C452401A-080E-446F-8B74-994BE4F30FB4}" destId="{9B6A0A72-3C0F-4B82-A7E6-2BA4A15A1DC4}" srcOrd="0" destOrd="0" presId="urn:microsoft.com/office/officeart/2005/8/layout/chevron2"/>
    <dgm:cxn modelId="{3A4FB6BB-B54B-4D36-8672-46E49CF78BDB}" type="presParOf" srcId="{C452401A-080E-446F-8B74-994BE4F30FB4}" destId="{9A9BA3CA-42DC-4E24-BA14-1B2C342C1B46}" srcOrd="1" destOrd="0" presId="urn:microsoft.com/office/officeart/2005/8/layout/chevron2"/>
    <dgm:cxn modelId="{4028CCC0-5D44-4899-94C3-D60EDD39584B}" type="presParOf" srcId="{6CDFB346-5AE3-475E-BC66-186028DEC05D}" destId="{B0C97879-AB49-4509-8632-7CB05A7604A3}" srcOrd="5" destOrd="0" presId="urn:microsoft.com/office/officeart/2005/8/layout/chevron2"/>
    <dgm:cxn modelId="{4CCE9982-EC88-410D-AB0B-D8DB753E70B7}" type="presParOf" srcId="{6CDFB346-5AE3-475E-BC66-186028DEC05D}" destId="{24828325-9710-4C43-A4EA-D8E2D475B012}" srcOrd="6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61021" y="137402"/>
          <a:ext cx="974356" cy="69955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61021" y="137402"/>
        <a:ext cx="974356" cy="699552"/>
      </dsp:txXfrm>
    </dsp:sp>
    <dsp:sp modelId="{CA80EEC5-8180-463D-AB43-E20FC1CCE0B0}">
      <dsp:nvSpPr>
        <dsp:cNvPr id="0" name=""/>
        <dsp:cNvSpPr/>
      </dsp:nvSpPr>
      <dsp:spPr>
        <a:xfrm rot="5400000">
          <a:off x="4488346" y="-3656944"/>
          <a:ext cx="885994" cy="8199884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Семичанского сельского поселения Дубовского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(постановление Администрации Семичанского сельского поселения от 02.07.2017 № 103)</a:t>
          </a:r>
          <a:endParaRPr lang="ru-RU" sz="1400" kern="1200" dirty="0"/>
        </a:p>
      </dsp:txBody>
      <dsp:txXfrm rot="5400000">
        <a:off x="4488346" y="-3656944"/>
        <a:ext cx="885994" cy="8199884"/>
      </dsp:txXfrm>
    </dsp:sp>
    <dsp:sp modelId="{FAB9D153-6510-4BF5-AD28-7C0730808550}">
      <dsp:nvSpPr>
        <dsp:cNvPr id="0" name=""/>
        <dsp:cNvSpPr/>
      </dsp:nvSpPr>
      <dsp:spPr>
        <a:xfrm rot="5400000">
          <a:off x="-61697" y="1161621"/>
          <a:ext cx="992295" cy="715033"/>
        </a:xfrm>
        <a:prstGeom prst="bevel">
          <a:avLst/>
        </a:prstGeom>
        <a:solidFill>
          <a:schemeClr val="accent5">
            <a:hueOff val="893326"/>
            <a:satOff val="-6211"/>
            <a:lumOff val="-78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61697" y="1161621"/>
        <a:ext cx="992295" cy="715033"/>
      </dsp:txXfrm>
    </dsp:sp>
    <dsp:sp modelId="{7BB67158-F7E7-4B75-89CA-50E8905DE0C6}">
      <dsp:nvSpPr>
        <dsp:cNvPr id="0" name=""/>
        <dsp:cNvSpPr/>
      </dsp:nvSpPr>
      <dsp:spPr>
        <a:xfrm rot="5400000">
          <a:off x="4495168" y="-2627149"/>
          <a:ext cx="891191" cy="8191463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 (постановление Администрации Семичанского сельского поселения от 16.07.2018 № 106)</a:t>
          </a:r>
          <a:endParaRPr lang="ru-RU" sz="1400" kern="1200" dirty="0"/>
        </a:p>
      </dsp:txBody>
      <dsp:txXfrm rot="5400000">
        <a:off x="4495168" y="-2627149"/>
        <a:ext cx="891191" cy="8191463"/>
      </dsp:txXfrm>
    </dsp:sp>
    <dsp:sp modelId="{9B6A0A72-3C0F-4B82-A7E6-2BA4A15A1DC4}">
      <dsp:nvSpPr>
        <dsp:cNvPr id="0" name=""/>
        <dsp:cNvSpPr/>
      </dsp:nvSpPr>
      <dsp:spPr>
        <a:xfrm rot="5400000">
          <a:off x="-72971" y="2680681"/>
          <a:ext cx="999360" cy="699552"/>
        </a:xfrm>
        <a:prstGeom prst="bevel">
          <a:avLst/>
        </a:prstGeom>
        <a:solidFill>
          <a:schemeClr val="accent5">
            <a:hueOff val="1786651"/>
            <a:satOff val="-12423"/>
            <a:lumOff val="-156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2971" y="2680681"/>
        <a:ext cx="999360" cy="699552"/>
      </dsp:txXfrm>
    </dsp:sp>
    <dsp:sp modelId="{9A9BA3CA-42DC-4E24-BA14-1B2C342C1B46}">
      <dsp:nvSpPr>
        <dsp:cNvPr id="0" name=""/>
        <dsp:cNvSpPr/>
      </dsp:nvSpPr>
      <dsp:spPr>
        <a:xfrm rot="5400000">
          <a:off x="4052388" y="-1229260"/>
          <a:ext cx="1718476" cy="824973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отмене с 1 января очередного финансового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 местного самоуправления (за исключением вопросов, указанных в ч.1 ст. 14.1 Федерального закона от 06.10.2003 года № 131-ФЗ) (постановление Администрации Семичанского сельского поселения от 26.07.2017 № 90)</a:t>
          </a:r>
          <a:endParaRPr lang="ru-RU" sz="1400" kern="1200" dirty="0"/>
        </a:p>
      </dsp:txBody>
      <dsp:txXfrm rot="5400000">
        <a:off x="4052388" y="-1229260"/>
        <a:ext cx="1718476" cy="8249738"/>
      </dsp:txXfrm>
    </dsp:sp>
    <dsp:sp modelId="{B59BF440-36E6-48B3-BC75-E6445956244C}">
      <dsp:nvSpPr>
        <dsp:cNvPr id="0" name=""/>
        <dsp:cNvSpPr/>
      </dsp:nvSpPr>
      <dsp:spPr>
        <a:xfrm rot="5400000">
          <a:off x="-192792" y="4160701"/>
          <a:ext cx="1204179" cy="69955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2792" y="4160701"/>
        <a:ext cx="1204179" cy="699552"/>
      </dsp:txXfrm>
    </dsp:sp>
    <dsp:sp modelId="{6F6C7F8D-CA85-4C86-A8B9-DE0E49DC8118}">
      <dsp:nvSpPr>
        <dsp:cNvPr id="0" name=""/>
        <dsp:cNvSpPr/>
      </dsp:nvSpPr>
      <dsp:spPr>
        <a:xfrm rot="5400000">
          <a:off x="4328301" y="515254"/>
          <a:ext cx="1149225" cy="8045400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местного бюджета и сокращению муниципального долга до 2020 года  (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постановление Администрации Семичанского сельского поселения от 16.10.2018 № 135</a:t>
          </a:r>
          <a:r>
            <a:rPr lang="ru-RU" sz="1400" b="1" i="1" kern="1200" dirty="0" smtClean="0"/>
            <a:t>)</a:t>
          </a:r>
          <a:endParaRPr lang="ru-RU" sz="1400" b="1" i="1" kern="1200" dirty="0"/>
        </a:p>
      </dsp:txBody>
      <dsp:txXfrm rot="5400000">
        <a:off x="4328301" y="515254"/>
        <a:ext cx="1149225" cy="8045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0.25666</cdr:x>
      <cdr:y>0.36756</cdr:y>
    </cdr:from>
    <cdr:to>
      <cdr:x>0.27965</cdr:x>
      <cdr:y>0.39206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11760" y="2160240"/>
          <a:ext cx="216027" cy="14399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0.14938</cdr:x>
      <cdr:y>0.36756</cdr:y>
    </cdr:from>
    <cdr:to>
      <cdr:x>0.16471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 flipV="1">
          <a:off x="1403652" y="2160250"/>
          <a:ext cx="144011" cy="2880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0.36756</cdr:y>
    </cdr:from>
    <cdr:to>
      <cdr:x>0.40235</cdr:x>
      <cdr:y>0.39207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3707904" y="2160240"/>
          <a:ext cx="72823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0.23368</cdr:x>
      <cdr:y>0.36756</cdr:y>
    </cdr:from>
    <cdr:to>
      <cdr:x>0.24901</cdr:x>
      <cdr:y>0.40432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2195736" y="2160240"/>
          <a:ext cx="144078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0.15058</cdr:x>
      <cdr:y>0.47536</cdr:y>
    </cdr:from>
    <cdr:to>
      <cdr:x>0.17884</cdr:x>
      <cdr:y>0.51431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V="1">
          <a:off x="1414884" y="2793806"/>
          <a:ext cx="265557" cy="228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0.6245</cdr:x>
      <cdr:y>0.47783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5868136" y="2808335"/>
          <a:ext cx="216032" cy="288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0.58809</cdr:y>
    </cdr:from>
    <cdr:to>
      <cdr:x>0.4174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H="1" flipV="1">
          <a:off x="3707904" y="3456384"/>
          <a:ext cx="214241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0.14172</cdr:x>
      <cdr:y>0.58809</cdr:y>
    </cdr:from>
    <cdr:to>
      <cdr:x>0.17237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1331640" y="3456364"/>
          <a:ext cx="288041" cy="3600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0.17237</cdr:x>
      <cdr:y>0.36756</cdr:y>
    </cdr:from>
    <cdr:to>
      <cdr:x>0.18778</cdr:x>
      <cdr:y>0.39206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V="1">
          <a:off x="1619672" y="2160239"/>
          <a:ext cx="14483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0.38694</cdr:x>
      <cdr:y>0.47783</cdr:y>
    </cdr:from>
    <cdr:to>
      <cdr:x>0.40244</cdr:x>
      <cdr:y>0.51459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 flipH="1" flipV="1">
          <a:off x="3635896" y="2808312"/>
          <a:ext cx="145646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0.13505</cdr:x>
      <cdr:y>0.60071</cdr:y>
    </cdr:from>
    <cdr:to>
      <cdr:x>0.14224</cdr:x>
      <cdr:y>0.62448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H="1" flipV="1">
          <a:off x="1269027" y="3530563"/>
          <a:ext cx="67566" cy="13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0.16471</cdr:x>
      <cdr:y>0.24504</cdr:y>
    </cdr:from>
    <cdr:to>
      <cdr:x>0.17237</cdr:x>
      <cdr:y>0.28179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>
          <a:off x="1547703" y="1440167"/>
          <a:ext cx="71969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0.24504</cdr:y>
    </cdr:from>
    <cdr:to>
      <cdr:x>0.19536</cdr:x>
      <cdr:y>0.26954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flipV="1">
          <a:off x="1691681" y="1440159"/>
          <a:ext cx="14401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0.24504</cdr:y>
    </cdr:from>
    <cdr:to>
      <cdr:x>0.249</cdr:x>
      <cdr:y>0.28179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>
          <a:off x="2339752" y="1440160"/>
          <a:ext cx="0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0.23279</cdr:y>
    </cdr:from>
    <cdr:to>
      <cdr:x>0.27965</cdr:x>
      <cdr:y>0.28179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 flipV="1">
          <a:off x="2411760" y="1368152"/>
          <a:ext cx="21602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0.24504</cdr:y>
    </cdr:from>
    <cdr:to>
      <cdr:x>0.40993</cdr:x>
      <cdr:y>0.28179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V="1">
          <a:off x="3851920" y="1440160"/>
          <a:ext cx="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0.13405</cdr:x>
      <cdr:y>0.47783</cdr:y>
    </cdr:from>
    <cdr:to>
      <cdr:x>0.14172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>
          <a:off x="1259632" y="2808312"/>
          <a:ext cx="7200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о </a:t>
            </a:r>
            <a:r>
              <a:rPr lang="ru-RU" i="1" dirty="0" err="1" smtClean="0">
                <a:solidFill>
                  <a:schemeClr val="accent2"/>
                </a:solidFill>
              </a:rPr>
              <a:t>бюджетЕ</a:t>
            </a:r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</a:rPr>
              <a:t>СЕМИЧАНского</a:t>
            </a:r>
            <a:r>
              <a:rPr lang="ru-RU" i="1" dirty="0" smtClean="0">
                <a:solidFill>
                  <a:schemeClr val="accent2"/>
                </a:solidFill>
              </a:rPr>
              <a:t> сельского поселения Дубовского района на 2019год и на плановый период 2020 и 2021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Семичанского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Семичанского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2926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15859,6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21699,5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Семичанского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4499992" y="1772816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429257" y="4000503"/>
            <a:ext cx="92869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1571604" y="2643182"/>
            <a:ext cx="115570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571736" y="4000504"/>
            <a:ext cx="8572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13,4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27784" y="4941168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91880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6,2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0" cy="324722"/>
              <a:chOff x="395536" y="5013176"/>
              <a:chExt cx="3704600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292,8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103826" cy="324722"/>
              <a:chOff x="395536" y="5373216"/>
              <a:chExt cx="4103826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81579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123,6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2527676" cy="569144"/>
              <a:chOff x="395536" y="5848873"/>
              <a:chExt cx="252767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223964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 – 1293,8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279,4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0,5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764664"/>
              <a:chOff x="5220072" y="5805264"/>
              <a:chExt cx="3733818" cy="76466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552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Арендная плата за землю после разграничения – 138,0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3937968" cy="563522"/>
              <a:chOff x="395536" y="5733256"/>
              <a:chExt cx="3937968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364993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</a:t>
                </a:r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 имущество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физических лиц – 48,9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2020-2021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645320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13955127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2019-2021годы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19 516,3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2 071,5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1 798,5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4 364,6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1 936,6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1 742,9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15 075,0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Семичанского сельского поселения , а именно: проекта бюджета поселения на предстоящий 2019 год и на плановый период 2020 и 2021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Семичанского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Дубовском районе и  Семичанском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Семичанского сельского поселения </a:t>
            </a:r>
            <a:r>
              <a:rPr lang="ru-RU" sz="1600" smtClean="0"/>
              <a:t>в 2019 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 </a:t>
            </a:r>
            <a:r>
              <a:rPr lang="ru-RU" sz="1400" dirty="0" smtClean="0"/>
              <a:t>0,23%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21,3%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</a:t>
            </a:r>
            <a:r>
              <a:rPr lang="ru-RU" sz="1400" dirty="0" smtClean="0"/>
              <a:t>72,0%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</a:t>
            </a:r>
            <a:r>
              <a:rPr lang="ru-RU" sz="1400" dirty="0" smtClean="0"/>
              <a:t>5,1%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356992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0,4%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</a:t>
            </a:r>
            <a:r>
              <a:rPr lang="ru-RU" sz="1400" dirty="0" smtClean="0"/>
              <a:t>0,07%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 транспортной системы  </a:t>
            </a:r>
            <a:r>
              <a:rPr lang="ru-RU" sz="1400" dirty="0" smtClean="0"/>
              <a:t>0,25%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</a:t>
            </a:r>
            <a:r>
              <a:rPr lang="ru-RU" sz="1400" dirty="0" smtClean="0"/>
              <a:t>0,2%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от чрезвычайных ситуаций  0,04%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2571768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 </a:t>
            </a:r>
            <a:r>
              <a:rPr lang="ru-RU" sz="1400" dirty="0" smtClean="0"/>
              <a:t>0,02%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 0,09%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Семичанского сельского поселения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</a:t>
            </a:r>
            <a:r>
              <a:rPr lang="ru-RU" b="1" dirty="0" smtClean="0"/>
              <a:t>      21 612,8 </a:t>
            </a:r>
            <a:r>
              <a:rPr lang="ru-RU" b="1" dirty="0" smtClean="0"/>
              <a:t>тыс.руб.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</a:t>
            </a:r>
            <a:r>
              <a:rPr lang="ru-RU" dirty="0" smtClean="0">
                <a:solidFill>
                  <a:schemeClr val="bg2"/>
                </a:solidFill>
              </a:rPr>
              <a:t>(5875,2 </a:t>
            </a:r>
            <a:r>
              <a:rPr lang="ru-RU" dirty="0" err="1" smtClean="0">
                <a:solidFill>
                  <a:schemeClr val="bg2"/>
                </a:solidFill>
              </a:rPr>
              <a:t>тыс.руб</a:t>
            </a:r>
            <a:r>
              <a:rPr lang="ru-RU" dirty="0" smtClean="0">
                <a:solidFill>
                  <a:schemeClr val="bg2"/>
                </a:solidFill>
              </a:rPr>
              <a:t>- </a:t>
            </a:r>
            <a:r>
              <a:rPr lang="ru-RU" dirty="0" smtClean="0">
                <a:solidFill>
                  <a:schemeClr val="bg2"/>
                </a:solidFill>
              </a:rPr>
              <a:t>27,2%)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</a:t>
            </a:r>
            <a:r>
              <a:rPr lang="ru-RU" dirty="0" smtClean="0">
                <a:solidFill>
                  <a:schemeClr val="bg2"/>
                </a:solidFill>
              </a:rPr>
              <a:t>(15564,9 </a:t>
            </a:r>
            <a:r>
              <a:rPr lang="ru-RU" dirty="0" smtClean="0">
                <a:solidFill>
                  <a:schemeClr val="bg2"/>
                </a:solidFill>
              </a:rPr>
              <a:t>тыс.руб</a:t>
            </a:r>
            <a:r>
              <a:rPr lang="ru-RU" dirty="0" smtClean="0">
                <a:solidFill>
                  <a:schemeClr val="bg2"/>
                </a:solidFill>
              </a:rPr>
              <a:t>.-72,0%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2996952"/>
            <a:ext cx="2776962" cy="1872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Поддержка отраслей экономики </a:t>
            </a:r>
            <a:r>
              <a:rPr lang="ru-RU" dirty="0" smtClean="0">
                <a:solidFill>
                  <a:schemeClr val="bg2"/>
                </a:solidFill>
              </a:rPr>
              <a:t>(125,4 тыс.руб-0,6%)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802" y="4500570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Противодействие преступности и защита от ЧС </a:t>
            </a:r>
            <a:r>
              <a:rPr lang="ru-RU" dirty="0" smtClean="0">
                <a:solidFill>
                  <a:schemeClr val="bg2"/>
                </a:solidFill>
              </a:rPr>
              <a:t>(47,3тыс.руб.- 0,2%)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 ,формируемые в рамках муниципальных программ Семичанского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2018</a:t>
            </a:r>
            <a:r>
              <a:rPr lang="ru-RU" dirty="0" smtClean="0"/>
              <a:t>                        </a:t>
            </a:r>
            <a:r>
              <a:rPr lang="ru-RU" sz="1600" dirty="0" smtClean="0"/>
              <a:t>2019                                2020                                   2021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13 249,0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4040,3</a:t>
            </a:r>
            <a:endParaRPr lang="ru-RU" dirty="0" smtClean="0"/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5 165,3 </a:t>
            </a:r>
            <a:r>
              <a:rPr lang="ru-RU" i="1" dirty="0" smtClean="0"/>
              <a:t>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86,7 </a:t>
            </a:r>
            <a:r>
              <a:rPr lang="ru-RU" i="1" dirty="0" smtClean="0"/>
              <a:t>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Семичанского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21612,8тыс.рублей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183,1 </a:t>
            </a:r>
            <a:r>
              <a:rPr lang="ru-RU" i="1" dirty="0" smtClean="0"/>
              <a:t>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3811,7 </a:t>
            </a:r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200,9 </a:t>
            </a:r>
            <a:r>
              <a:rPr lang="ru-RU" i="1" dirty="0" smtClean="0"/>
              <a:t>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Семичанского сельского поселения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4508,0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97,3 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 ,кинематография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785794"/>
            <a:ext cx="2400300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Семичанского СДК учреждениями культуры – </a:t>
            </a:r>
            <a:r>
              <a:rPr lang="ru-RU" dirty="0" smtClean="0"/>
              <a:t>1107,6 </a:t>
            </a:r>
            <a:r>
              <a:rPr lang="ru-RU" dirty="0" smtClean="0"/>
              <a:t>тыс.рублей  в </a:t>
            </a:r>
            <a:r>
              <a:rPr lang="ru-RU" dirty="0" smtClean="0"/>
              <a:t>2019 </a:t>
            </a:r>
            <a:r>
              <a:rPr lang="ru-RU" dirty="0" smtClean="0"/>
              <a:t>году; </a:t>
            </a:r>
            <a:r>
              <a:rPr lang="ru-RU" dirty="0" smtClean="0"/>
              <a:t>660,1 </a:t>
            </a:r>
            <a:r>
              <a:rPr lang="ru-RU" dirty="0" smtClean="0"/>
              <a:t>тыс.рублей в </a:t>
            </a:r>
            <a:r>
              <a:rPr lang="ru-RU" dirty="0" smtClean="0"/>
              <a:t>2020 </a:t>
            </a:r>
            <a:r>
              <a:rPr lang="ru-RU" dirty="0" smtClean="0"/>
              <a:t>году;  </a:t>
            </a:r>
            <a:r>
              <a:rPr lang="ru-RU" dirty="0" smtClean="0"/>
              <a:t>660,1 </a:t>
            </a:r>
            <a:r>
              <a:rPr lang="ru-RU" dirty="0" smtClean="0"/>
              <a:t>тыс.рублей в </a:t>
            </a:r>
            <a:r>
              <a:rPr lang="ru-RU" dirty="0" smtClean="0"/>
              <a:t>2021 </a:t>
            </a:r>
            <a:r>
              <a:rPr lang="ru-RU" dirty="0" smtClean="0"/>
              <a:t>году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0200920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15731,9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Коммунальное хозяйство -15195,2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536,7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2018-2021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8503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Объем безвозмездных поступлений в </a:t>
            </a:r>
            <a:r>
              <a:rPr lang="ru-RU" sz="2800" dirty="0" smtClean="0"/>
              <a:t>2018-2021 </a:t>
            </a:r>
            <a:r>
              <a:rPr lang="ru-RU" sz="2800" dirty="0" smtClean="0"/>
              <a:t>годах      </a:t>
            </a:r>
            <a:r>
              <a:rPr lang="ru-RU" sz="1800" dirty="0" smtClean="0"/>
              <a:t>(тыс.рублей)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4921853"/>
              </p:ext>
            </p:extLst>
          </p:nvPr>
        </p:nvGraphicFramePr>
        <p:xfrm>
          <a:off x="214282" y="928670"/>
          <a:ext cx="8229600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2019 год и на плановый период 2020 и 2021 годов (Постановление Администрации Семичанского сельского поселения от 15.06.2018 № 96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Семичанского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2018-2020 годы (Администрации Семичанского сельского поселения Постановление от 08.10.2018 № 132)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Семичанского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2019 год и плановый период 2020 и 2021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местного бюджета 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Семичанского сельского поселения Дубовского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2019 год и плановый период 2020 и 2021годов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2019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21 699,5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4 223,4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4 012,6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2 183,2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2 151,9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2 214,1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19 516,3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2 071,5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1 798,5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21 699,5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4 223,4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4 012,6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2019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21 699,5 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21 699,5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714776" cy="455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417,4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292,8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1342,7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6,2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19 516,3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0,5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123,6</a:t>
                      </a:r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14942" y="1857362"/>
          <a:ext cx="3643338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4615,3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1127,6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15 731,9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52,8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76,5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55,4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20,0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1968</TotalTime>
  <Words>1574</Words>
  <Application>Microsoft Office PowerPoint</Application>
  <PresentationFormat>Экран (4:3)</PresentationFormat>
  <Paragraphs>347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о бюджетЕ СЕМИЧАНского сельского поселения Дубовского района на 2019год и на плановый период 2020 и 2021 годов 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Бюджет на 2019 год и плановый период 2020 и 2021годов содержит приоритетные пути реализации основных задач:</vt:lpstr>
      <vt:lpstr>Основные характеристики местного бюджета  на 2019-2021 годы</vt:lpstr>
      <vt:lpstr>Основные параметры местного бюджета на 2019 год</vt:lpstr>
      <vt:lpstr>Динамика доходов бюджета  Семичанского сельского поселения </vt:lpstr>
      <vt:lpstr>Слайд 11</vt:lpstr>
      <vt:lpstr>Основные направления налоговой политики Семичанского сельского поселения </vt:lpstr>
      <vt:lpstr>Налоговые и неналоговые доходы местного бюджета</vt:lpstr>
      <vt:lpstr>Слайд 14</vt:lpstr>
      <vt:lpstr>Структура налоговых и неналоговых доходов местного бюджета в 2020-2021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2019-2021годы </vt:lpstr>
      <vt:lpstr>Слайд 19</vt:lpstr>
      <vt:lpstr>Доля муниципальных программ в общем объеме расходов , запланированных на реализацию муниципальных программ Семичанского сельского поселения в 2019  году</vt:lpstr>
      <vt:lpstr>Структура муниципальных программ Семичанского сельского поселения на 2019 год</vt:lpstr>
      <vt:lpstr>Расходы местного бюджета ,формируемые в рамках муниципальных программ Семичанского сельского поселения и непрограммные расходы</vt:lpstr>
      <vt:lpstr>Раздел «Общегосударственные вопросы»</vt:lpstr>
      <vt:lpstr>Культура ,кинематография </vt:lpstr>
      <vt:lpstr>Динамика расходов местного бюджета на культуру ,кинематографию</vt:lpstr>
      <vt:lpstr>Финансирование мероприятий по развитию жилищно-коммунальной инфраструктуры в 2019 году</vt:lpstr>
      <vt:lpstr>Структура Безвозмездных поступлений (в сопоставимых условиях) в 2018-2021 годах </vt:lpstr>
      <vt:lpstr> Объем безвозмездных поступлений в 2018-2021 годах      (тыс.рублей)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Komp</cp:lastModifiedBy>
  <cp:revision>190</cp:revision>
  <dcterms:created xsi:type="dcterms:W3CDTF">2015-12-04T10:25:22Z</dcterms:created>
  <dcterms:modified xsi:type="dcterms:W3CDTF">2018-11-08T17:23:04Z</dcterms:modified>
</cp:coreProperties>
</file>